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4"/>
  </p:sldMasterIdLst>
  <p:notesMasterIdLst>
    <p:notesMasterId r:id="rId6"/>
  </p:notesMasterIdLst>
  <p:sldIdLst>
    <p:sldId id="854" r:id="rId5"/>
  </p:sldIdLst>
  <p:sldSz cx="12192000" cy="6858000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253E"/>
    <a:srgbClr val="EF8E22"/>
    <a:srgbClr val="202F86"/>
    <a:srgbClr val="FF7C80"/>
    <a:srgbClr val="FF5050"/>
    <a:srgbClr val="FF6699"/>
    <a:srgbClr val="FF0066"/>
    <a:srgbClr val="0ACC82"/>
    <a:srgbClr val="99A4EA"/>
    <a:srgbClr val="CCD2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83" autoAdjust="0"/>
  </p:normalViewPr>
  <p:slideViewPr>
    <p:cSldViewPr snapToGrid="0">
      <p:cViewPr varScale="1">
        <p:scale>
          <a:sx n="104" d="100"/>
          <a:sy n="104" d="100"/>
        </p:scale>
        <p:origin x="15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4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72BFB-61D4-4D17-973B-332765F6BB91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E2B52-3B60-4CA1-9139-202F195E87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457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0CE2-A4D6-F24F-AB89-D9797C708A06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F899-393A-4D49-859D-A5E4035085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615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2" y="274639"/>
            <a:ext cx="10972801" cy="1143000"/>
          </a:xfrm>
          <a:prstGeom prst="rect">
            <a:avLst/>
          </a:prstGeom>
        </p:spPr>
        <p:txBody>
          <a:bodyPr vert="horz" lIns="98678" tIns="49340" rIns="98678" bIns="4934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2" y="1600207"/>
            <a:ext cx="10972801" cy="4525963"/>
          </a:xfrm>
          <a:prstGeom prst="rect">
            <a:avLst/>
          </a:prstGeom>
        </p:spPr>
        <p:txBody>
          <a:bodyPr vert="horz" lIns="98678" tIns="49340" rIns="98678" bIns="49340" rtlCol="0">
            <a:normAutofit/>
          </a:bodyPr>
          <a:lstStyle/>
          <a:p>
            <a:pPr marL="1102952" lvl="3" indent="0" algn="ctr" defTabSz="939795" rtl="0" eaLnBrk="1" latinLnBrk="0" hangingPunct="1">
              <a:spcBef>
                <a:spcPct val="20000"/>
              </a:spcBef>
              <a:buClr>
                <a:srgbClr val="002060"/>
              </a:buClr>
              <a:buSzPct val="50000"/>
              <a:buFont typeface="Arial" panose="020B0604020202020204" pitchFamily="34" charset="0"/>
              <a:buNone/>
            </a:pPr>
            <a:r>
              <a:rPr lang="fr-FR"/>
              <a:t>Modifiez les styles du texte du masque</a:t>
            </a:r>
          </a:p>
          <a:p>
            <a:pPr marL="1102952" lvl="3" indent="0" algn="ctr" defTabSz="939795" rtl="0" eaLnBrk="1" latinLnBrk="0" hangingPunct="1">
              <a:spcBef>
                <a:spcPct val="20000"/>
              </a:spcBef>
              <a:buClr>
                <a:srgbClr val="002060"/>
              </a:buClr>
              <a:buSzPct val="50000"/>
              <a:buFont typeface="Arial" panose="020B0604020202020204" pitchFamily="34" charset="0"/>
              <a:buNone/>
            </a:pPr>
            <a:r>
              <a:rPr lang="fr-FR"/>
              <a:t>Deuxième niveau</a:t>
            </a:r>
          </a:p>
          <a:p>
            <a:pPr marL="1102952" lvl="3" indent="0" algn="ctr" defTabSz="939795" rtl="0" eaLnBrk="1" latinLnBrk="0" hangingPunct="1">
              <a:spcBef>
                <a:spcPct val="20000"/>
              </a:spcBef>
              <a:buClr>
                <a:srgbClr val="002060"/>
              </a:buClr>
              <a:buSzPct val="50000"/>
              <a:buFont typeface="Arial" panose="020B0604020202020204" pitchFamily="34" charset="0"/>
              <a:buNone/>
            </a:pPr>
            <a:r>
              <a:rPr lang="fr-FR"/>
              <a:t>Troisième niveau</a:t>
            </a:r>
          </a:p>
          <a:p>
            <a:pPr marL="1102952" lvl="3" indent="0" algn="ctr" defTabSz="939795" rtl="0" eaLnBrk="1" latinLnBrk="0" hangingPunct="1">
              <a:spcBef>
                <a:spcPct val="20000"/>
              </a:spcBef>
              <a:buClr>
                <a:srgbClr val="002060"/>
              </a:buClr>
              <a:buSzPct val="50000"/>
              <a:buFont typeface="Arial" panose="020B0604020202020204" pitchFamily="34" charset="0"/>
              <a:buNone/>
            </a:pPr>
            <a:r>
              <a:rPr lang="fr-FR"/>
              <a:t>Quatrième niveau</a:t>
            </a:r>
          </a:p>
          <a:p>
            <a:pPr marL="1102952" lvl="3" indent="0" algn="ctr" defTabSz="939795" rtl="0" eaLnBrk="1" latinLnBrk="0" hangingPunct="1">
              <a:spcBef>
                <a:spcPct val="20000"/>
              </a:spcBef>
              <a:buClr>
                <a:srgbClr val="002060"/>
              </a:buClr>
              <a:buSzPct val="50000"/>
              <a:buFont typeface="Arial" panose="020B0604020202020204" pitchFamily="34" charset="0"/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8"/>
            <a:ext cx="2844800" cy="365126"/>
          </a:xfrm>
          <a:prstGeom prst="rect">
            <a:avLst/>
          </a:prstGeom>
        </p:spPr>
        <p:txBody>
          <a:bodyPr vert="horz" lIns="98678" tIns="49340" rIns="98678" bIns="49340" rtlCol="0" anchor="ctr"/>
          <a:lstStyle>
            <a:lvl1pPr algn="l">
              <a:defRPr sz="12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39795"/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1" y="6356358"/>
            <a:ext cx="3860800" cy="365126"/>
          </a:xfrm>
          <a:prstGeom prst="rect">
            <a:avLst/>
          </a:prstGeom>
        </p:spPr>
        <p:txBody>
          <a:bodyPr vert="horz" lIns="98678" tIns="49340" rIns="98678" bIns="49340" rtlCol="0" anchor="ctr"/>
          <a:lstStyle>
            <a:lvl1pPr algn="ctr">
              <a:defRPr sz="12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39795"/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8"/>
            <a:ext cx="2844800" cy="365126"/>
          </a:xfrm>
          <a:prstGeom prst="rect">
            <a:avLst/>
          </a:prstGeom>
        </p:spPr>
        <p:txBody>
          <a:bodyPr vert="horz" lIns="98678" tIns="49340" rIns="98678" bIns="49340" rtlCol="0" anchor="ctr"/>
          <a:lstStyle>
            <a:lvl1pPr algn="r">
              <a:defRPr sz="12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39795"/>
            <a:fld id="{474D3ACE-C33A-4A8E-AC06-C3D6DECBC30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939795"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747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hf sldNum="0" hdr="0" dt="0"/>
  <p:txStyles>
    <p:titleStyle>
      <a:lvl1pPr marL="0" algn="l" defTabSz="986765" rtl="0" eaLnBrk="1" latinLnBrk="0" hangingPunct="1">
        <a:lnSpc>
          <a:spcPct val="90000"/>
        </a:lnSpc>
        <a:spcBef>
          <a:spcPct val="0"/>
        </a:spcBef>
        <a:buNone/>
        <a:tabLst>
          <a:tab pos="584179" algn="l"/>
        </a:tabLst>
        <a:defRPr lang="en-US" sz="4800" kern="1200" dirty="0">
          <a:solidFill>
            <a:srgbClr val="233287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1pPr>
    </p:titleStyle>
    <p:bodyStyle>
      <a:lvl1pPr marL="370036" indent="-370036" algn="l" defTabSz="986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801745" indent="-308364" algn="l" defTabSz="986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233456" indent="-246692" algn="l" defTabSz="986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726835" indent="-246692" algn="l" defTabSz="986765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200" kern="1200" dirty="0">
          <a:solidFill>
            <a:srgbClr val="233287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220219" indent="-246692" algn="l" defTabSz="986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713599" indent="-246692" algn="l" defTabSz="986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06982" indent="-246692" algn="l" defTabSz="986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00365" indent="-246692" algn="l" defTabSz="986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193747" indent="-246692" algn="l" defTabSz="986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6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3382" algn="l" defTabSz="986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6765" algn="l" defTabSz="986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80146" algn="l" defTabSz="986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73525" algn="l" defTabSz="986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66909" algn="l" defTabSz="986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0290" algn="l" defTabSz="986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53672" algn="l" defTabSz="986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47056" algn="l" defTabSz="986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jpg"/>
          <p:cNvPicPr>
            <a:picLocks noChangeAspect="1"/>
          </p:cNvPicPr>
          <p:nvPr/>
        </p:nvPicPr>
        <p:blipFill>
          <a:blip r:embed="rId2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40" y="167619"/>
            <a:ext cx="5947574" cy="59475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154626"/>
            <a:ext cx="12192000" cy="703376"/>
          </a:xfrm>
          <a:prstGeom prst="rect">
            <a:avLst/>
          </a:prstGeom>
          <a:solidFill>
            <a:srgbClr val="0D25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logoSELI-3-OK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99" y="262840"/>
            <a:ext cx="1552103" cy="1092279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E715ED8-A93F-4C2A-9F43-1C8E08765E5C}"/>
              </a:ext>
            </a:extLst>
          </p:cNvPr>
          <p:cNvGrpSpPr/>
          <p:nvPr/>
        </p:nvGrpSpPr>
        <p:grpSpPr>
          <a:xfrm>
            <a:off x="17830" y="6184178"/>
            <a:ext cx="12040295" cy="641043"/>
            <a:chOff x="-24900" y="4502793"/>
            <a:chExt cx="12040295" cy="641043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2150BD4-92FF-40F9-9B88-D29CC29B84E4}"/>
                </a:ext>
              </a:extLst>
            </p:cNvPr>
            <p:cNvSpPr txBox="1"/>
            <p:nvPr/>
          </p:nvSpPr>
          <p:spPr>
            <a:xfrm>
              <a:off x="-24900" y="4607894"/>
              <a:ext cx="26408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irco"/>
                </a:rPr>
                <a:t>Une action à l’initiative de 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irco"/>
              </a:endParaRP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A7D1C34-254E-44CA-AF21-C48DA3C9E8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53" t="10283" r="12748" b="19831"/>
            <a:stretch/>
          </p:blipFill>
          <p:spPr>
            <a:xfrm>
              <a:off x="2367897" y="4607894"/>
              <a:ext cx="693070" cy="507024"/>
            </a:xfrm>
            <a:prstGeom prst="rect">
              <a:avLst/>
            </a:prstGeom>
          </p:spPr>
        </p:pic>
        <p:pic>
          <p:nvPicPr>
            <p:cNvPr id="13" name="Image 12" descr="Une image contenant texte, extérieur, clipart, graphiques vectoriels&#10;&#10;Description générée automatiquement">
              <a:extLst>
                <a:ext uri="{FF2B5EF4-FFF2-40B4-BE49-F238E27FC236}">
                  <a16:creationId xmlns:a16="http://schemas.microsoft.com/office/drawing/2014/main" id="{1F97E87D-D646-4FDD-9D0B-FC8BAD38F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6411" y="4607894"/>
              <a:ext cx="563917" cy="51397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9A02917-39DE-4EAA-9401-0DF075951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51478" y="4502793"/>
              <a:ext cx="563917" cy="641043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AB290D6A-EB5A-4DED-8619-53EDAC01E8E7}"/>
                </a:ext>
              </a:extLst>
            </p:cNvPr>
            <p:cNvSpPr txBox="1"/>
            <p:nvPr/>
          </p:nvSpPr>
          <p:spPr>
            <a:xfrm>
              <a:off x="9631112" y="4607894"/>
              <a:ext cx="18716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irco"/>
                </a:rPr>
                <a:t>Soutenue par l’Etat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irco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32D43523-3DBF-4E40-A84C-81C237BA5426}"/>
              </a:ext>
            </a:extLst>
          </p:cNvPr>
          <p:cNvSpPr txBox="1"/>
          <p:nvPr/>
        </p:nvSpPr>
        <p:spPr>
          <a:xfrm>
            <a:off x="2093453" y="835226"/>
            <a:ext cx="96589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EF8E22"/>
                </a:solidFill>
                <a:latin typeface="Montserrat" panose="00000500000000000000" pitchFamily="2" charset="0"/>
              </a:rPr>
              <a:t>Etat des matières stockées : </a:t>
            </a:r>
          </a:p>
          <a:p>
            <a:pPr algn="ctr"/>
            <a:r>
              <a:rPr lang="fr-FR" sz="2800" b="1" dirty="0">
                <a:solidFill>
                  <a:srgbClr val="EF8E22"/>
                </a:solidFill>
                <a:latin typeface="Montserrat" panose="00000500000000000000" pitchFamily="2" charset="0"/>
              </a:rPr>
              <a:t>comment répondre aux nouvelles exigences 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0E65D6C-A91D-4CF4-B947-4B62578278EA}"/>
              </a:ext>
            </a:extLst>
          </p:cNvPr>
          <p:cNvSpPr txBox="1"/>
          <p:nvPr/>
        </p:nvSpPr>
        <p:spPr>
          <a:xfrm>
            <a:off x="1833712" y="262840"/>
            <a:ext cx="101783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>
                <a:solidFill>
                  <a:srgbClr val="0D253E"/>
                </a:solidFill>
                <a:latin typeface="Montserrat" panose="00000500000000000000" pitchFamily="2" charset="0"/>
              </a:rPr>
              <a:t>Webinaire du 06 avril 2022 de 10h à 11h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82F7E7-23B7-447E-AB9E-4ADB86343DE3}"/>
              </a:ext>
            </a:extLst>
          </p:cNvPr>
          <p:cNvSpPr/>
          <p:nvPr/>
        </p:nvSpPr>
        <p:spPr>
          <a:xfrm>
            <a:off x="0" y="0"/>
            <a:ext cx="129600" cy="6154625"/>
          </a:xfrm>
          <a:prstGeom prst="rect">
            <a:avLst/>
          </a:prstGeom>
          <a:solidFill>
            <a:srgbClr val="EF8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62F90B-DB63-4A9F-961F-C0D31A2F3AAB}"/>
              </a:ext>
            </a:extLst>
          </p:cNvPr>
          <p:cNvSpPr/>
          <p:nvPr/>
        </p:nvSpPr>
        <p:spPr>
          <a:xfrm>
            <a:off x="12054255" y="93647"/>
            <a:ext cx="140823" cy="6090532"/>
          </a:xfrm>
          <a:prstGeom prst="rect">
            <a:avLst/>
          </a:prstGeom>
          <a:solidFill>
            <a:srgbClr val="0D25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0" y="3"/>
            <a:ext cx="12192000" cy="128184"/>
          </a:xfrm>
          <a:prstGeom prst="rect">
            <a:avLst/>
          </a:prstGeom>
          <a:solidFill>
            <a:srgbClr val="EF8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04ABD17-FBF1-441C-A813-DA46B94D4FEE}"/>
              </a:ext>
            </a:extLst>
          </p:cNvPr>
          <p:cNvSpPr txBox="1"/>
          <p:nvPr/>
        </p:nvSpPr>
        <p:spPr>
          <a:xfrm>
            <a:off x="822749" y="2563848"/>
            <a:ext cx="110805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0D253E"/>
                </a:solidFill>
                <a:latin typeface="Montserrat"/>
                <a:cs typeface="Montserrat"/>
              </a:rPr>
              <a:t>Présentation du contexte réglementaire et des exigences de tenue d’état des matières stockées</a:t>
            </a:r>
          </a:p>
          <a:p>
            <a:pPr marL="284400">
              <a:lnSpc>
                <a:spcPct val="150000"/>
              </a:lnSpc>
            </a:pPr>
            <a:r>
              <a:rPr lang="fr-FR" sz="1400" dirty="0">
                <a:solidFill>
                  <a:srgbClr val="0D253E"/>
                </a:solidFill>
                <a:latin typeface="Montserrat"/>
                <a:cs typeface="Montserrat"/>
              </a:rPr>
              <a:t>- Amandine LAFITTE – Consultante SSE – France Chimie Normandie et UIMM Rouen-Dieppe</a:t>
            </a:r>
          </a:p>
          <a:p>
            <a:pPr marL="284400">
              <a:lnSpc>
                <a:spcPct val="150000"/>
              </a:lnSpc>
            </a:pPr>
            <a:r>
              <a:rPr lang="fr-FR" sz="1400" dirty="0">
                <a:solidFill>
                  <a:srgbClr val="0D253E"/>
                </a:solidFill>
                <a:latin typeface="Montserrat"/>
                <a:cs typeface="Montserrat"/>
              </a:rPr>
              <a:t>- Vincent BALCOU – Chef de projet – Logistique Seine Normandie</a:t>
            </a:r>
          </a:p>
          <a:p>
            <a:pPr marL="284400">
              <a:lnSpc>
                <a:spcPct val="150000"/>
              </a:lnSpc>
            </a:pPr>
            <a:endParaRPr lang="fr-FR" sz="1400" dirty="0">
              <a:solidFill>
                <a:srgbClr val="0D253E"/>
              </a:solidFill>
              <a:latin typeface="Montserrat"/>
              <a:cs typeface="Montserra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0D253E"/>
                </a:solidFill>
                <a:latin typeface="Montserrat"/>
                <a:cs typeface="Montserrat"/>
              </a:rPr>
              <a:t>Retours d’expérience de gestion de mise en place d’état des stocks</a:t>
            </a:r>
          </a:p>
          <a:p>
            <a:pPr marL="284400">
              <a:lnSpc>
                <a:spcPct val="150000"/>
              </a:lnSpc>
            </a:pPr>
            <a:r>
              <a:rPr lang="fr-FR" sz="1400" dirty="0">
                <a:solidFill>
                  <a:srgbClr val="0D253E"/>
                </a:solidFill>
                <a:latin typeface="Montserrat"/>
              </a:rPr>
              <a:t>- Anthony FAUQUET – Responsable </a:t>
            </a:r>
            <a:r>
              <a:rPr lang="fr-FR" sz="1400" dirty="0" err="1">
                <a:solidFill>
                  <a:srgbClr val="0D253E"/>
                </a:solidFill>
                <a:latin typeface="Montserrat"/>
              </a:rPr>
              <a:t>Supply</a:t>
            </a:r>
            <a:r>
              <a:rPr lang="fr-FR" sz="1400" dirty="0">
                <a:solidFill>
                  <a:srgbClr val="0D253E"/>
                </a:solidFill>
                <a:latin typeface="Montserrat"/>
              </a:rPr>
              <a:t> Chain – Noyon </a:t>
            </a:r>
          </a:p>
          <a:p>
            <a:pPr marL="284400">
              <a:lnSpc>
                <a:spcPct val="150000"/>
              </a:lnSpc>
            </a:pPr>
            <a:r>
              <a:rPr lang="fr-FR" sz="1400" dirty="0">
                <a:solidFill>
                  <a:srgbClr val="0D253E"/>
                </a:solidFill>
                <a:latin typeface="Montserrat"/>
              </a:rPr>
              <a:t>- Antoine FRANCIN – Directeur de site – DACHSER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r-FR" sz="1400" dirty="0">
              <a:solidFill>
                <a:srgbClr val="0D253E"/>
              </a:solidFill>
              <a:latin typeface="Montserrat"/>
              <a:cs typeface="Montserra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0D253E"/>
                </a:solidFill>
                <a:latin typeface="Montserrat"/>
                <a:cs typeface="Montserrat"/>
              </a:rPr>
              <a:t>Présentation de solutions</a:t>
            </a:r>
          </a:p>
          <a:p>
            <a:pPr marL="284400">
              <a:lnSpc>
                <a:spcPct val="150000"/>
              </a:lnSpc>
            </a:pPr>
            <a:r>
              <a:rPr lang="fr-FR" sz="1400" dirty="0">
                <a:solidFill>
                  <a:srgbClr val="0D253E"/>
                </a:solidFill>
                <a:latin typeface="Montserrat"/>
                <a:cs typeface="Montserrat"/>
              </a:rPr>
              <a:t>- Claire BOUVIER – Chef de projet – CIRCOE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>
              <a:solidFill>
                <a:srgbClr val="0D253E"/>
              </a:solidFill>
              <a:latin typeface="Montserrat"/>
              <a:cs typeface="Montserrat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8CF73F-980F-455F-9FF0-18F8AA6DC5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503" y="6293531"/>
            <a:ext cx="747098" cy="50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0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94CFD2D-CD87-431C-AF12-FB5BBDEC2D42}" vid="{C5549726-2973-483C-95FF-21C27395D73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5E8748CBCC7441B7129CD0168EB1A1" ma:contentTypeVersion="13" ma:contentTypeDescription="Crée un document." ma:contentTypeScope="" ma:versionID="a61f4d86c6aeac150f9a2454f61200ae">
  <xsd:schema xmlns:xsd="http://www.w3.org/2001/XMLSchema" xmlns:xs="http://www.w3.org/2001/XMLSchema" xmlns:p="http://schemas.microsoft.com/office/2006/metadata/properties" xmlns:ns2="ec9aeab1-fb9d-4b57-aacc-97e69e2c97e6" xmlns:ns3="cb0be29a-1b0f-4a07-9fa7-05b0697904fa" targetNamespace="http://schemas.microsoft.com/office/2006/metadata/properties" ma:root="true" ma:fieldsID="78b369c46124384b4118374d315a86fa" ns2:_="" ns3:_="">
    <xsd:import namespace="ec9aeab1-fb9d-4b57-aacc-97e69e2c97e6"/>
    <xsd:import namespace="cb0be29a-1b0f-4a07-9fa7-05b0697904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9aeab1-fb9d-4b57-aacc-97e69e2c97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0be29a-1b0f-4a07-9fa7-05b0697904f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93B1D8-8E23-433A-BA31-52149DE97520}">
  <ds:schemaRefs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terms/"/>
    <ds:schemaRef ds:uri="cb0be29a-1b0f-4a07-9fa7-05b0697904fa"/>
    <ds:schemaRef ds:uri="ec9aeab1-fb9d-4b57-aacc-97e69e2c97e6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2ECCF02-1041-4F90-99E2-78EAB5C2E4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9aeab1-fb9d-4b57-aacc-97e69e2c97e6"/>
    <ds:schemaRef ds:uri="cb0be29a-1b0f-4a07-9fa7-05b0697904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C298D2-2505-4E66-9119-3835787791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Office PowerPoint</Application>
  <PresentationFormat>Grand écran</PresentationFormat>
  <Paragraphs>15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Arial</vt:lpstr>
      <vt:lpstr>Calibri</vt:lpstr>
      <vt:lpstr>Circo</vt:lpstr>
      <vt:lpstr>Montserrat</vt:lpstr>
      <vt:lpstr>Roboto</vt:lpstr>
      <vt:lpstr>Roboto Light</vt:lpstr>
      <vt:lpstr>Wingdings</vt:lpstr>
      <vt:lpstr>Thème1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Thiraimaran Virusa</dc:creator>
  <cp:lastModifiedBy>Annabel DUVEY</cp:lastModifiedBy>
  <cp:revision>6</cp:revision>
  <cp:lastPrinted>2022-01-27T11:07:25Z</cp:lastPrinted>
  <dcterms:created xsi:type="dcterms:W3CDTF">2021-02-24T16:56:21Z</dcterms:created>
  <dcterms:modified xsi:type="dcterms:W3CDTF">2022-03-31T12:24:38Z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0x010100645E8748CBCC7441B7129CD0168EB1A1</vt:lpwstr>
  </property>
  <property fmtid="{D5CDD505-2E9C-101B-9397-08002B2CF9AE}" pid="3" name="Order">
    <vt:r8>10061600</vt:r8>
  </property>
</Properties>
</file>